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18n7l/Tzxwbn+z5fD7c/dDn5c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06cc042a2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06cc042a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06cc042a2_0_1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06cc042a2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06cc042a2_0_1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06cc042a2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06cc042a2_0_1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06cc042a2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06cc042a2_0_1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06cc042a2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06cc042a2_0_1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06cc042a2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06cc042a2_0_1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06cc042a2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06cc042a2_0_1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06cc042a2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06cc042a2_0_1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06cc042a2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06cc042a2_0_1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06cc042a2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06cc042a2_0_1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06cc042a2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06cc042a2_0_10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06cc042a2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0c625d4ab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0c625d4a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06cc042a2_0_1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06cc042a2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06cc042a2_0_1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06cc042a2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06cc042a2_0_1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06cc042a2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06cc042a2_0_1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06cc042a2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06cc042a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06cc042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06cc042a2_0_1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06cc042a2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06cc042a2_0_1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06cc042a2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06cc042a2_0_1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06cc042a2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e06cc042a2_0_25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2e06cc042a2_0_25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2e06cc042a2_0_2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e06cc042a2_0_287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2e06cc042a2_0_287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2e06cc042a2_0_2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e06cc042a2_0_2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g2e06cc042a2_0_293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g2e06cc042a2_0_293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g2e06cc042a2_0_293"/>
          <p:cNvSpPr txBox="1"/>
          <p:nvPr>
            <p:ph idx="1" type="body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rtl="0" algn="l">
              <a:spcBef>
                <a:spcPts val="360"/>
              </a:spcBef>
              <a:spcAft>
                <a:spcPts val="0"/>
              </a:spcAft>
              <a:buSzPts val="2070"/>
              <a:buChar char="●"/>
              <a:defRPr/>
            </a:lvl1pPr>
            <a:lvl2pPr indent="-360044" lvl="1" marL="914400" rtl="0" algn="l"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2pPr>
            <a:lvl3pPr indent="-360044" lvl="2" marL="1371600" rtl="0" algn="l">
              <a:spcBef>
                <a:spcPts val="600"/>
              </a:spcBef>
              <a:spcAft>
                <a:spcPts val="0"/>
              </a:spcAft>
              <a:buSzPts val="2070"/>
              <a:buChar char="■"/>
              <a:defRPr/>
            </a:lvl3pPr>
            <a:lvl4pPr indent="-360044" lvl="3" marL="1828800" rtl="0" algn="l">
              <a:spcBef>
                <a:spcPts val="600"/>
              </a:spcBef>
              <a:spcAft>
                <a:spcPts val="0"/>
              </a:spcAft>
              <a:buSzPts val="2070"/>
              <a:buChar char="●"/>
              <a:defRPr/>
            </a:lvl4pPr>
            <a:lvl5pPr indent="-360045" lvl="4" marL="2286000" rtl="0" algn="l"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5pPr>
            <a:lvl6pPr indent="-360045" lvl="5" marL="2743200" rtl="0" algn="l">
              <a:spcBef>
                <a:spcPts val="600"/>
              </a:spcBef>
              <a:spcAft>
                <a:spcPts val="0"/>
              </a:spcAft>
              <a:buSzPts val="2070"/>
              <a:buChar char="■"/>
              <a:defRPr/>
            </a:lvl6pPr>
            <a:lvl7pPr indent="-360045" lvl="6" marL="3200400" rtl="0" algn="l">
              <a:spcBef>
                <a:spcPts val="600"/>
              </a:spcBef>
              <a:spcAft>
                <a:spcPts val="0"/>
              </a:spcAft>
              <a:buSzPts val="2070"/>
              <a:buChar char="●"/>
              <a:defRPr/>
            </a:lvl7pPr>
            <a:lvl8pPr indent="-360045" lvl="7" marL="3657600" rtl="0" algn="l"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8pPr>
            <a:lvl9pPr indent="-360045" lvl="8" marL="4114800" rtl="0" algn="l">
              <a:spcBef>
                <a:spcPts val="600"/>
              </a:spcBef>
              <a:spcAft>
                <a:spcPts val="600"/>
              </a:spcAft>
              <a:buSzPts val="2070"/>
              <a:buChar char="■"/>
              <a:defRPr/>
            </a:lvl9pPr>
          </a:lstStyle>
          <a:p/>
        </p:txBody>
      </p:sp>
      <p:sp>
        <p:nvSpPr>
          <p:cNvPr id="54" name="Google Shape;54;g2e06cc042a2_0_293"/>
          <p:cNvSpPr txBox="1"/>
          <p:nvPr>
            <p:ph idx="10" type="dt"/>
          </p:nvPr>
        </p:nvSpPr>
        <p:spPr>
          <a:xfrm>
            <a:off x="8677501" y="5969000"/>
            <a:ext cx="160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2e06cc042a2_0_293"/>
          <p:cNvSpPr txBox="1"/>
          <p:nvPr>
            <p:ph idx="11" type="ftr"/>
          </p:nvPr>
        </p:nvSpPr>
        <p:spPr>
          <a:xfrm>
            <a:off x="1295401" y="5969000"/>
            <a:ext cx="7305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e06cc042a2_0_293"/>
          <p:cNvSpPr txBox="1"/>
          <p:nvPr>
            <p:ph idx="12" type="sldNum"/>
          </p:nvPr>
        </p:nvSpPr>
        <p:spPr>
          <a:xfrm>
            <a:off x="10353901" y="5969000"/>
            <a:ext cx="542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06cc042a2_0_300"/>
          <p:cNvSpPr txBox="1"/>
          <p:nvPr>
            <p:ph type="title"/>
          </p:nvPr>
        </p:nvSpPr>
        <p:spPr>
          <a:xfrm>
            <a:off x="1293811" y="1388534"/>
            <a:ext cx="371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" name="Google Shape;59;g2e06cc042a2_0_300"/>
          <p:cNvSpPr txBox="1"/>
          <p:nvPr>
            <p:ph idx="1" type="body"/>
          </p:nvPr>
        </p:nvSpPr>
        <p:spPr>
          <a:xfrm>
            <a:off x="5418668" y="982131"/>
            <a:ext cx="5469600" cy="4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rtl="0" algn="l">
              <a:spcBef>
                <a:spcPts val="360"/>
              </a:spcBef>
              <a:spcAft>
                <a:spcPts val="0"/>
              </a:spcAft>
              <a:buSzPts val="2070"/>
              <a:buChar char="●"/>
              <a:defRPr/>
            </a:lvl1pPr>
            <a:lvl2pPr indent="-360044" lvl="1" marL="914400" rtl="0" algn="l"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2pPr>
            <a:lvl3pPr indent="-360044" lvl="2" marL="1371600" rtl="0" algn="l">
              <a:spcBef>
                <a:spcPts val="600"/>
              </a:spcBef>
              <a:spcAft>
                <a:spcPts val="0"/>
              </a:spcAft>
              <a:buSzPts val="2070"/>
              <a:buChar char="■"/>
              <a:defRPr/>
            </a:lvl3pPr>
            <a:lvl4pPr indent="-360044" lvl="3" marL="1828800" rtl="0" algn="l">
              <a:spcBef>
                <a:spcPts val="600"/>
              </a:spcBef>
              <a:spcAft>
                <a:spcPts val="0"/>
              </a:spcAft>
              <a:buSzPts val="2070"/>
              <a:buChar char="●"/>
              <a:defRPr/>
            </a:lvl4pPr>
            <a:lvl5pPr indent="-360045" lvl="4" marL="2286000" rtl="0" algn="l"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5pPr>
            <a:lvl6pPr indent="-360045" lvl="5" marL="2743200" rtl="0" algn="l">
              <a:spcBef>
                <a:spcPts val="600"/>
              </a:spcBef>
              <a:spcAft>
                <a:spcPts val="0"/>
              </a:spcAft>
              <a:buSzPts val="2070"/>
              <a:buChar char="■"/>
              <a:defRPr/>
            </a:lvl6pPr>
            <a:lvl7pPr indent="-360045" lvl="6" marL="3200400" rtl="0" algn="l">
              <a:spcBef>
                <a:spcPts val="600"/>
              </a:spcBef>
              <a:spcAft>
                <a:spcPts val="0"/>
              </a:spcAft>
              <a:buSzPts val="2070"/>
              <a:buChar char="●"/>
              <a:defRPr/>
            </a:lvl7pPr>
            <a:lvl8pPr indent="-360045" lvl="7" marL="3657600" rtl="0" algn="l">
              <a:spcBef>
                <a:spcPts val="600"/>
              </a:spcBef>
              <a:spcAft>
                <a:spcPts val="0"/>
              </a:spcAft>
              <a:buSzPts val="2070"/>
              <a:buChar char="○"/>
              <a:defRPr/>
            </a:lvl8pPr>
            <a:lvl9pPr indent="-360045" lvl="8" marL="4114800" rtl="0" algn="l">
              <a:spcBef>
                <a:spcPts val="600"/>
              </a:spcBef>
              <a:spcAft>
                <a:spcPts val="600"/>
              </a:spcAft>
              <a:buSzPts val="2070"/>
              <a:buChar char="■"/>
              <a:defRPr/>
            </a:lvl9pPr>
          </a:lstStyle>
          <a:p/>
        </p:txBody>
      </p:sp>
      <p:sp>
        <p:nvSpPr>
          <p:cNvPr id="60" name="Google Shape;60;g2e06cc042a2_0_300"/>
          <p:cNvSpPr txBox="1"/>
          <p:nvPr>
            <p:ph idx="2" type="body"/>
          </p:nvPr>
        </p:nvSpPr>
        <p:spPr>
          <a:xfrm>
            <a:off x="1293811" y="3031065"/>
            <a:ext cx="37185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61" name="Google Shape;61;g2e06cc042a2_0_300"/>
          <p:cNvSpPr txBox="1"/>
          <p:nvPr>
            <p:ph idx="10" type="dt"/>
          </p:nvPr>
        </p:nvSpPr>
        <p:spPr>
          <a:xfrm>
            <a:off x="8677501" y="5969000"/>
            <a:ext cx="160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2e06cc042a2_0_300"/>
          <p:cNvSpPr txBox="1"/>
          <p:nvPr>
            <p:ph idx="11" type="ftr"/>
          </p:nvPr>
        </p:nvSpPr>
        <p:spPr>
          <a:xfrm>
            <a:off x="1295401" y="5969000"/>
            <a:ext cx="7305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2e06cc042a2_0_300"/>
          <p:cNvSpPr txBox="1"/>
          <p:nvPr>
            <p:ph idx="12" type="sldNum"/>
          </p:nvPr>
        </p:nvSpPr>
        <p:spPr>
          <a:xfrm>
            <a:off x="10353901" y="5969000"/>
            <a:ext cx="542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g2e06cc042a2_0_300"/>
          <p:cNvCxnSpPr/>
          <p:nvPr/>
        </p:nvCxnSpPr>
        <p:spPr>
          <a:xfrm>
            <a:off x="1396169" y="2912533"/>
            <a:ext cx="35145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e06cc042a2_0_25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2e06cc042a2_0_2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e06cc042a2_0_2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g2e06cc042a2_0_25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g2e06cc042a2_0_2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e06cc042a2_0_2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2e06cc042a2_0_263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g2e06cc042a2_0_26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2e06cc042a2_0_2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e06cc042a2_0_26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2e06cc042a2_0_2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e06cc042a2_0_271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g2e06cc042a2_0_271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2e06cc042a2_0_2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e06cc042a2_0_27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g2e06cc042a2_0_2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e06cc042a2_0_27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2e06cc042a2_0_278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g2e06cc042a2_0_27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g2e06cc042a2_0_278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g2e06cc042a2_0_2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e06cc042a2_0_284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g2e06cc042a2_0_2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e06cc042a2_0_24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e06cc042a2_0_24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2e06cc042a2_0_2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hyperlink" Target="https://www.kaggle.com/datasets/rusiano/madrid-airbnb-data" TargetMode="External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g2e06cc042a2_0_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12192000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e06cc042a2_0_377"/>
          <p:cNvSpPr txBox="1"/>
          <p:nvPr>
            <p:ph type="ctrTitle"/>
          </p:nvPr>
        </p:nvSpPr>
        <p:spPr>
          <a:xfrm>
            <a:off x="415661" y="1908142"/>
            <a:ext cx="11360700" cy="273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Madrid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1" name="Google Shape;71;g2e06cc042a2_0_377"/>
          <p:cNvSpPr txBox="1"/>
          <p:nvPr>
            <p:ph idx="1" type="subTitle"/>
          </p:nvPr>
        </p:nvSpPr>
        <p:spPr>
          <a:xfrm>
            <a:off x="217600" y="5435750"/>
            <a:ext cx="9459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Autori: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2" name="Google Shape;72;g2e06cc042a2_0_377"/>
          <p:cNvSpPr txBox="1"/>
          <p:nvPr>
            <p:ph idx="1" type="subTitle"/>
          </p:nvPr>
        </p:nvSpPr>
        <p:spPr>
          <a:xfrm>
            <a:off x="964375" y="5435450"/>
            <a:ext cx="2761800" cy="768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Ana Parović IN 17/</a:t>
            </a:r>
            <a:r>
              <a:rPr lang="en-US" sz="1800">
                <a:solidFill>
                  <a:schemeClr val="lt1"/>
                </a:solidFill>
              </a:rPr>
              <a:t>2020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Miloš Sirar IN 3/2020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3" name="Google Shape;73;g2e06cc042a2_0_377"/>
          <p:cNvSpPr txBox="1"/>
          <p:nvPr>
            <p:ph idx="1" type="subTitle"/>
          </p:nvPr>
        </p:nvSpPr>
        <p:spPr>
          <a:xfrm>
            <a:off x="8284500" y="5431536"/>
            <a:ext cx="3689700" cy="768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>
                <a:solidFill>
                  <a:schemeClr val="lt1"/>
                </a:solidFill>
              </a:rPr>
              <a:t>Asistent: Vladimir Jovanović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>
                <a:solidFill>
                  <a:schemeClr val="lt1"/>
                </a:solidFill>
              </a:rPr>
              <a:t>Predmet: Sistemi baza podataka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e06cc042a2_0_1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e06cc042a2_0_1133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Datoteka listings.csv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g2e06cc042a2_0_1133"/>
          <p:cNvSpPr txBox="1"/>
          <p:nvPr>
            <p:ph idx="1" type="body"/>
          </p:nvPr>
        </p:nvSpPr>
        <p:spPr>
          <a:xfrm>
            <a:off x="1295400" y="2556923"/>
            <a:ext cx="9601200" cy="40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Spisak svih smeštaja koji se nalaze u Madridu, </a:t>
            </a:r>
            <a:r>
              <a:rPr lang="en-US" sz="1200">
                <a:solidFill>
                  <a:schemeClr val="lt1"/>
                </a:solidFill>
              </a:rPr>
              <a:t>i osnovne informacije o njima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uzoraka - 19 618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obeležja - 16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Obeležja i osnovna statistika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2" name="Google Shape;142;g2e06cc042a2_0_113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91" y="4187728"/>
            <a:ext cx="5470500" cy="11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e06cc042a2_0_1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5991" y="4187714"/>
            <a:ext cx="5470524" cy="111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e06cc042a2_0_1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478" y="5290614"/>
            <a:ext cx="5470526" cy="108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e06cc042a2_0_1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5284375"/>
            <a:ext cx="5470526" cy="10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e06cc042a2_0_1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e06cc042a2_0_1180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Datoteka </a:t>
            </a:r>
            <a:r>
              <a:rPr lang="en-US">
                <a:solidFill>
                  <a:schemeClr val="lt1"/>
                </a:solidFill>
              </a:rPr>
              <a:t>listings_detailed</a:t>
            </a:r>
            <a:r>
              <a:rPr lang="en-US">
                <a:solidFill>
                  <a:schemeClr val="lt1"/>
                </a:solidFill>
              </a:rPr>
              <a:t>.csv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g2e06cc042a2_0_1180"/>
          <p:cNvSpPr txBox="1"/>
          <p:nvPr>
            <p:ph idx="1" type="body"/>
          </p:nvPr>
        </p:nvSpPr>
        <p:spPr>
          <a:xfrm>
            <a:off x="1295400" y="2556923"/>
            <a:ext cx="9601200" cy="40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Sadrži detaljnije informacije o listinzima smeštaja, sa mnogo više obeležja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uzoraka - 19 618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obeležja - 74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Neka od najznačajnih obeležja i osnovna statistika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3" name="Google Shape;153;g2e06cc042a2_0_118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513" y="4068492"/>
            <a:ext cx="4999200" cy="14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e06cc042a2_0_1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4725" y="4069355"/>
            <a:ext cx="5001768" cy="145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e06cc042a2_0_1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e06cc042a2_0_1191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Datoteka </a:t>
            </a:r>
            <a:r>
              <a:rPr lang="en-US">
                <a:solidFill>
                  <a:schemeClr val="lt1"/>
                </a:solidFill>
              </a:rPr>
              <a:t>neighbourhoods.csv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g2e06cc042a2_0_1191"/>
          <p:cNvSpPr txBox="1"/>
          <p:nvPr>
            <p:ph idx="1" type="body"/>
          </p:nvPr>
        </p:nvSpPr>
        <p:spPr>
          <a:xfrm>
            <a:off x="1295400" y="2556923"/>
            <a:ext cx="9601200" cy="40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Spisak svih sektora i kvartova Madrida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uzoraka - 128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obeležja - 2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Obeležja i osnovna statistika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62" name="Google Shape;162;g2e06cc042a2_0_1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7011" y="3965378"/>
            <a:ext cx="5977975" cy="1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2e06cc042a2_0_1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e06cc042a2_0_1200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Datoteka </a:t>
            </a:r>
            <a:r>
              <a:rPr lang="en-US">
                <a:solidFill>
                  <a:schemeClr val="lt1"/>
                </a:solidFill>
              </a:rPr>
              <a:t>neighbourhoods</a:t>
            </a:r>
            <a:r>
              <a:rPr lang="en-US">
                <a:solidFill>
                  <a:schemeClr val="lt1"/>
                </a:solidFill>
              </a:rPr>
              <a:t>.</a:t>
            </a:r>
            <a:r>
              <a:rPr lang="en-US">
                <a:solidFill>
                  <a:schemeClr val="lt1"/>
                </a:solidFill>
              </a:rPr>
              <a:t>geojson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g2e06cc042a2_0_1200"/>
          <p:cNvSpPr txBox="1"/>
          <p:nvPr>
            <p:ph idx="1" type="body"/>
          </p:nvPr>
        </p:nvSpPr>
        <p:spPr>
          <a:xfrm>
            <a:off x="1295400" y="2556923"/>
            <a:ext cx="9601200" cy="40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Pomoću GeoJSON-a napravljen dodatni fajl za sektore i kvartove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Povezuje sve lokacije za određeni sektor i kvart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uzoraka - 128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obeležja - 2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Obeležja i osnovna statistika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0" name="Google Shape;170;g2e06cc042a2_0_1200"/>
          <p:cNvPicPr preferRelativeResize="0"/>
          <p:nvPr/>
        </p:nvPicPr>
        <p:blipFill rotWithShape="1">
          <a:blip r:embed="rId4">
            <a:alphaModFix/>
          </a:blip>
          <a:srcRect b="408" l="0" r="0" t="0"/>
          <a:stretch/>
        </p:blipFill>
        <p:spPr>
          <a:xfrm>
            <a:off x="8511500" y="2059175"/>
            <a:ext cx="2385100" cy="45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e06cc042a2_0_1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e06cc042a2_0_1207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Datoteka </a:t>
            </a:r>
            <a:r>
              <a:rPr lang="en-US">
                <a:solidFill>
                  <a:schemeClr val="lt1"/>
                </a:solidFill>
              </a:rPr>
              <a:t>reviews</a:t>
            </a:r>
            <a:r>
              <a:rPr lang="en-US">
                <a:solidFill>
                  <a:schemeClr val="lt1"/>
                </a:solidFill>
              </a:rPr>
              <a:t>.csv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g2e06cc042a2_0_1207"/>
          <p:cNvSpPr txBox="1"/>
          <p:nvPr>
            <p:ph idx="1" type="body"/>
          </p:nvPr>
        </p:nvSpPr>
        <p:spPr>
          <a:xfrm>
            <a:off x="1295400" y="2556923"/>
            <a:ext cx="9601200" cy="40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Spisak svih listing_id koji su na neki datum bili komentarisani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uzoraka - </a:t>
            </a:r>
            <a:r>
              <a:rPr lang="en-US" sz="1200">
                <a:solidFill>
                  <a:schemeClr val="lt1"/>
                </a:solidFill>
              </a:rPr>
              <a:t>625 006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obeležja - 2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Obeležja i osnovna statistika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8" name="Google Shape;178;g2e06cc042a2_0_1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9079" y="3959159"/>
            <a:ext cx="41338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e06cc042a2_0_1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e06cc042a2_0_1215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Datoteka </a:t>
            </a:r>
            <a:r>
              <a:rPr lang="en-US">
                <a:solidFill>
                  <a:schemeClr val="lt1"/>
                </a:solidFill>
              </a:rPr>
              <a:t>reviews_detailed</a:t>
            </a:r>
            <a:r>
              <a:rPr lang="en-US">
                <a:solidFill>
                  <a:schemeClr val="lt1"/>
                </a:solidFill>
              </a:rPr>
              <a:t>.csv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g2e06cc042a2_0_1215"/>
          <p:cNvSpPr txBox="1"/>
          <p:nvPr>
            <p:ph idx="1" type="body"/>
          </p:nvPr>
        </p:nvSpPr>
        <p:spPr>
          <a:xfrm>
            <a:off x="1295400" y="2556923"/>
            <a:ext cx="9601200" cy="40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Pored informacija da je ostavljen komentar, vide se podaci o tome:</a:t>
            </a:r>
            <a:endParaRPr sz="1200">
              <a:solidFill>
                <a:schemeClr val="lt1"/>
              </a:solidFill>
            </a:endParaRPr>
          </a:p>
          <a:p>
            <a:pPr indent="-230505" lvl="1" marL="7429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ko je ostavio komentar</a:t>
            </a:r>
            <a:endParaRPr sz="1200">
              <a:solidFill>
                <a:schemeClr val="lt1"/>
              </a:solidFill>
            </a:endParaRPr>
          </a:p>
          <a:p>
            <a:pPr indent="-230505" lvl="1" marL="7429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tekst komentara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uzoraka - 625 006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obeležja - 6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Obeležja i osnovna statistika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6" name="Google Shape;186;g2e06cc042a2_0_1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8" y="5051459"/>
            <a:ext cx="4783975" cy="1298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e06cc042a2_0_1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2033" y="5051275"/>
            <a:ext cx="4783974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e06cc042a2_0_1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e06cc042a2_0_124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20">
                <a:solidFill>
                  <a:schemeClr val="lt1"/>
                </a:solidFill>
              </a:rPr>
              <a:t>Prostiranja podataka kroz datoteke</a:t>
            </a:r>
            <a:endParaRPr b="1" sz="48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e06cc042a2_0_1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e06cc042a2_0_1251"/>
          <p:cNvSpPr txBox="1"/>
          <p:nvPr>
            <p:ph type="title"/>
          </p:nvPr>
        </p:nvSpPr>
        <p:spPr>
          <a:xfrm>
            <a:off x="-75" y="0"/>
            <a:ext cx="12192000" cy="2286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Kako ove datoteke zajedno daju informacije?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g2e06cc042a2_0_1251"/>
          <p:cNvSpPr txBox="1"/>
          <p:nvPr>
            <p:ph idx="1" type="body"/>
          </p:nvPr>
        </p:nvSpPr>
        <p:spPr>
          <a:xfrm>
            <a:off x="-75" y="2285925"/>
            <a:ext cx="12192000" cy="4572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66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d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01" name="Google Shape;201;g2e06cc042a2_0_1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688" y="3374575"/>
            <a:ext cx="1547800" cy="15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e06cc042a2_0_1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825" y="2616625"/>
            <a:ext cx="1380744" cy="138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e06cc042a2_0_12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1013" y="5166850"/>
            <a:ext cx="1378374" cy="137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e06cc042a2_0_1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375" y="2616633"/>
            <a:ext cx="1380744" cy="138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e06cc042a2_0_12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572" y="5166850"/>
            <a:ext cx="1378350" cy="137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e06cc042a2_0_12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26275" y="2598625"/>
            <a:ext cx="1378350" cy="1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e06cc042a2_0_12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26275" y="5166850"/>
            <a:ext cx="1378350" cy="137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g2e06cc042a2_0_1251"/>
          <p:cNvCxnSpPr/>
          <p:nvPr/>
        </p:nvCxnSpPr>
        <p:spPr>
          <a:xfrm flipH="1" rot="10800000">
            <a:off x="4866050" y="3553825"/>
            <a:ext cx="560400" cy="28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09" name="Google Shape;209;g2e06cc042a2_0_1251"/>
          <p:cNvCxnSpPr>
            <a:stCxn id="201" idx="3"/>
            <a:endCxn id="203" idx="0"/>
          </p:cNvCxnSpPr>
          <p:nvPr/>
        </p:nvCxnSpPr>
        <p:spPr>
          <a:xfrm>
            <a:off x="4861488" y="4148475"/>
            <a:ext cx="1098600" cy="1018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10" name="Google Shape;210;g2e06cc042a2_0_1251"/>
          <p:cNvCxnSpPr>
            <a:stCxn id="202" idx="1"/>
            <a:endCxn id="204" idx="3"/>
          </p:cNvCxnSpPr>
          <p:nvPr/>
        </p:nvCxnSpPr>
        <p:spPr>
          <a:xfrm rot="10800000">
            <a:off x="1968025" y="3306997"/>
            <a:ext cx="3301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11" name="Google Shape;211;g2e06cc042a2_0_1251"/>
          <p:cNvCxnSpPr>
            <a:stCxn id="203" idx="1"/>
          </p:cNvCxnSpPr>
          <p:nvPr/>
        </p:nvCxnSpPr>
        <p:spPr>
          <a:xfrm rot="10800000">
            <a:off x="1941313" y="4013437"/>
            <a:ext cx="3329700" cy="1842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12" name="Google Shape;212;g2e06cc042a2_0_1251"/>
          <p:cNvCxnSpPr>
            <a:stCxn id="205" idx="0"/>
            <a:endCxn id="204" idx="2"/>
          </p:cNvCxnSpPr>
          <p:nvPr/>
        </p:nvCxnSpPr>
        <p:spPr>
          <a:xfrm rot="10800000">
            <a:off x="1277747" y="3997450"/>
            <a:ext cx="0" cy="1169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13" name="Google Shape;213;g2e06cc042a2_0_1251"/>
          <p:cNvCxnSpPr>
            <a:stCxn id="202" idx="3"/>
            <a:endCxn id="206" idx="1"/>
          </p:cNvCxnSpPr>
          <p:nvPr/>
        </p:nvCxnSpPr>
        <p:spPr>
          <a:xfrm flipH="1" rot="10800000">
            <a:off x="6650569" y="3287797"/>
            <a:ext cx="3575700" cy="1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14" name="Google Shape;214;g2e06cc042a2_0_1251"/>
          <p:cNvCxnSpPr/>
          <p:nvPr/>
        </p:nvCxnSpPr>
        <p:spPr>
          <a:xfrm>
            <a:off x="6490900" y="3990900"/>
            <a:ext cx="3731700" cy="1199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e06cc042a2_0_1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e06cc042a2_0_12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20">
                <a:solidFill>
                  <a:schemeClr val="lt1"/>
                </a:solidFill>
              </a:rPr>
              <a:t>Logička šema baze podataka</a:t>
            </a:r>
            <a:endParaRPr b="1" sz="48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2e06cc042a2_0_1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e06cc042a2_0_1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25" y="2193625"/>
            <a:ext cx="255270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e06cc042a2_0_1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450" y="1448363"/>
            <a:ext cx="34671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e06cc042a2_0_1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2775" y="462538"/>
            <a:ext cx="2895600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2e06cc042a2_0_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2e06cc042a2_0_1061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Sadržaj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g2e06cc042a2_0_1061"/>
          <p:cNvSpPr txBox="1"/>
          <p:nvPr>
            <p:ph idx="1" type="body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Uvod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Osnovne informacije o skupu podataka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Opis i semantika skupova podataka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Prostiranja podataka kroz datoteke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Logička šema baze podataka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Pitanja na koje upiti treba da odgovore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e0c625d4ab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e0c625d4ab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25" y="941361"/>
            <a:ext cx="3140925" cy="434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e0c625d4ab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625" y="941338"/>
            <a:ext cx="3140925" cy="434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e0c625d4ab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7150" y="941350"/>
            <a:ext cx="3992646" cy="434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2e06cc042a2_0_1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e06cc042a2_0_129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20">
                <a:solidFill>
                  <a:schemeClr val="lt1"/>
                </a:solidFill>
              </a:rPr>
              <a:t>Pitanja na koje upiti treba da odgovore</a:t>
            </a:r>
            <a:endParaRPr b="1" sz="48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e06cc042a2_0_1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e06cc042a2_0_1275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Ideje za upite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g2e06cc042a2_0_1275"/>
          <p:cNvSpPr txBox="1"/>
          <p:nvPr>
            <p:ph idx="1" type="body"/>
          </p:nvPr>
        </p:nvSpPr>
        <p:spPr>
          <a:xfrm>
            <a:off x="1295400" y="2556925"/>
            <a:ext cx="4377000" cy="40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Ana</a:t>
            </a:r>
            <a:endParaRPr sz="1800">
              <a:solidFill>
                <a:schemeClr val="lt1"/>
              </a:solidFill>
            </a:endParaRPr>
          </a:p>
          <a:p>
            <a:pPr indent="-18923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FF0000"/>
                </a:highlight>
              </a:rPr>
              <a:t>Predlog 1:</a:t>
            </a:r>
            <a:r>
              <a:rPr lang="en-US" sz="1600">
                <a:solidFill>
                  <a:schemeClr val="lt1"/>
                </a:solidFill>
              </a:rPr>
              <a:t> Ispisati četvrti u Madridu u opadajućem redosledu po broju review-eva, ali to uraditi samo za četvrti koje imaju smeštaje slobodne 13.12.2021., čiji host je superhost i ima kupatilo</a:t>
            </a:r>
            <a:endParaRPr sz="1600">
              <a:solidFill>
                <a:schemeClr val="lt1"/>
              </a:solidFill>
            </a:endParaRPr>
          </a:p>
          <a:p>
            <a:pPr indent="-18923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FF0000"/>
                </a:highlight>
              </a:rPr>
              <a:t>Predlog 2:</a:t>
            </a:r>
            <a:r>
              <a:rPr lang="en-US" sz="1600">
                <a:solidFill>
                  <a:schemeClr val="lt1"/>
                </a:solidFill>
              </a:rPr>
              <a:t> Koja je prosečna razlika u cenama listinga u četvrti Puerta Del Angel između jula i februara 2019. godine</a:t>
            </a:r>
            <a:endParaRPr sz="1600">
              <a:solidFill>
                <a:schemeClr val="lt1"/>
              </a:solidFill>
            </a:endParaRPr>
          </a:p>
          <a:p>
            <a:pPr indent="-18923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00FF00"/>
                </a:highlight>
              </a:rPr>
              <a:t>Predlog 3:</a:t>
            </a:r>
            <a:r>
              <a:rPr lang="en-US" sz="1600">
                <a:solidFill>
                  <a:schemeClr val="lt1"/>
                </a:solidFill>
              </a:rPr>
              <a:t> Prikazati sve listinge koji su superhost i imaju sliku, kao i koliko je njihova posećenost tokom jula 2021. godine</a:t>
            </a:r>
            <a:endParaRPr sz="1600">
              <a:solidFill>
                <a:schemeClr val="lt1"/>
              </a:solidFill>
            </a:endParaRPr>
          </a:p>
          <a:p>
            <a:pPr indent="-18923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00FF00"/>
                </a:highlight>
              </a:rPr>
              <a:t>Predlog 4: </a:t>
            </a:r>
            <a:r>
              <a:rPr lang="en-US" sz="1600">
                <a:solidFill>
                  <a:schemeClr val="lt1"/>
                </a:solidFill>
              </a:rPr>
              <a:t>Posećenost u svim smeštajima u četvrti Arganzuela tokom 2021. godine</a:t>
            </a:r>
            <a:endParaRPr sz="1600">
              <a:solidFill>
                <a:schemeClr val="lt1"/>
              </a:solidFill>
            </a:endParaRPr>
          </a:p>
          <a:p>
            <a:pPr indent="-18923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00FF00"/>
                </a:highlight>
              </a:rPr>
              <a:t>Predlog 5: </a:t>
            </a:r>
            <a:r>
              <a:rPr lang="en-US" sz="1600">
                <a:solidFill>
                  <a:schemeClr val="lt1"/>
                </a:solidFill>
              </a:rPr>
              <a:t>Koliko ima smeštaja koji se moraju zakazati za minimum 3 noćenja  u avgustu 2018. i imaju 3 sobe?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50" name="Google Shape;250;g2e06cc042a2_0_1275"/>
          <p:cNvSpPr txBox="1"/>
          <p:nvPr>
            <p:ph idx="1" type="body"/>
          </p:nvPr>
        </p:nvSpPr>
        <p:spPr>
          <a:xfrm>
            <a:off x="6519600" y="2556925"/>
            <a:ext cx="4377000" cy="40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Miloš</a:t>
            </a:r>
            <a:endParaRPr sz="1800">
              <a:solidFill>
                <a:schemeClr val="lt1"/>
              </a:solidFill>
            </a:endParaRPr>
          </a:p>
          <a:p>
            <a:pPr indent="-20447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FF0000"/>
                </a:highlight>
              </a:rPr>
              <a:t>Predlog 1</a:t>
            </a:r>
            <a:r>
              <a:rPr lang="en-US" sz="1600">
                <a:solidFill>
                  <a:schemeClr val="lt1"/>
                </a:solidFill>
              </a:rPr>
              <a:t>: Za svaki sektor Madrida odrediti koliko je imao zauzetih smeštaja bar 20 dana u avgustu 2021. godine?</a:t>
            </a:r>
            <a:endParaRPr sz="1600">
              <a:solidFill>
                <a:schemeClr val="lt1"/>
              </a:solidFill>
            </a:endParaRPr>
          </a:p>
          <a:p>
            <a:pPr indent="-20447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FF0000"/>
                </a:highlight>
              </a:rPr>
              <a:t>Predlog 2</a:t>
            </a:r>
            <a:r>
              <a:rPr lang="en-US" sz="1600">
                <a:solidFill>
                  <a:schemeClr val="lt1"/>
                </a:solidFill>
              </a:rPr>
              <a:t>: Koliko je private room tipova sobe u nekom određenom sektoru Madrida bilo slobodno na dan 31.12.2021.?</a:t>
            </a:r>
            <a:endParaRPr sz="1600">
              <a:solidFill>
                <a:schemeClr val="lt1"/>
              </a:solidFill>
            </a:endParaRPr>
          </a:p>
          <a:p>
            <a:pPr indent="-20447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00FF00"/>
                </a:highlight>
              </a:rPr>
              <a:t>Predlog 3</a:t>
            </a:r>
            <a:r>
              <a:rPr lang="en-US" sz="1600">
                <a:solidFill>
                  <a:schemeClr val="lt1"/>
                </a:solidFill>
              </a:rPr>
              <a:t>: Koliko smeštaja ima bar dva kupatila ako imaju 3 sobe?</a:t>
            </a:r>
            <a:endParaRPr sz="1600">
              <a:solidFill>
                <a:schemeClr val="lt1"/>
              </a:solidFill>
            </a:endParaRPr>
          </a:p>
          <a:p>
            <a:pPr indent="-20447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00FF00"/>
                </a:highlight>
              </a:rPr>
              <a:t>Predlog 4</a:t>
            </a:r>
            <a:r>
              <a:rPr lang="en-US" sz="1600">
                <a:solidFill>
                  <a:schemeClr val="lt1"/>
                </a:solidFill>
              </a:rPr>
              <a:t>: Posećenost smeštaja u avgustu 2021. godine kojima je cena veća od 100 dolara po noćenju.</a:t>
            </a:r>
            <a:endParaRPr sz="1600">
              <a:solidFill>
                <a:schemeClr val="lt1"/>
              </a:solidFill>
            </a:endParaRPr>
          </a:p>
          <a:p>
            <a:pPr indent="-20447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  <a:highlight>
                  <a:srgbClr val="00FF00"/>
                </a:highlight>
              </a:rPr>
              <a:t>Predlog 5</a:t>
            </a:r>
            <a:r>
              <a:rPr lang="en-US" sz="1600">
                <a:solidFill>
                  <a:schemeClr val="lt1"/>
                </a:solidFill>
              </a:rPr>
              <a:t>: Broj komentara za svaki od smeštaja u periodu od 2010. do 2013. godine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e06cc042a2_0_1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e06cc042a2_0_1287"/>
          <p:cNvSpPr txBox="1"/>
          <p:nvPr>
            <p:ph type="title"/>
          </p:nvPr>
        </p:nvSpPr>
        <p:spPr>
          <a:xfrm>
            <a:off x="415600" y="0"/>
            <a:ext cx="11360700" cy="685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20">
                <a:solidFill>
                  <a:schemeClr val="lt1"/>
                </a:solidFill>
              </a:rPr>
              <a:t>Kraj</a:t>
            </a:r>
            <a:endParaRPr b="1" sz="48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820">
                <a:solidFill>
                  <a:schemeClr val="lt1"/>
                </a:solidFill>
              </a:rPr>
              <a:t>Hvala na pažnji</a:t>
            </a:r>
            <a:endParaRPr sz="48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20">
                <a:solidFill>
                  <a:schemeClr val="lt1"/>
                </a:solidFill>
              </a:rPr>
              <a:t>Pitanja?</a:t>
            </a:r>
            <a:endParaRPr b="1" sz="48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2e06cc042a2_0_1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2e06cc042a2_0_110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Uvod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2e06cc042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e06cc042a2_0_0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Zašto ova baza?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g2e06cc042a2_0_0"/>
          <p:cNvSpPr txBox="1"/>
          <p:nvPr>
            <p:ph idx="1" type="body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Projekat Korporativne finansije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Veliki skup podataka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Veliki broj obeležja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Smisleni podaci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Potencijal za veliki broj upita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4" name="Google Shape;94;g2e06cc042a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750" y="2556921"/>
            <a:ext cx="2533850" cy="14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e06cc042a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748" y="4524050"/>
            <a:ext cx="2533850" cy="13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2e06cc042a2_0_1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e06cc042a2_0_110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20">
                <a:solidFill>
                  <a:schemeClr val="lt1"/>
                </a:solidFill>
              </a:rPr>
              <a:t>Osnovne informacije o skupu podataka</a:t>
            </a:r>
            <a:endParaRPr b="1" sz="48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Opis celokupnog skupa podataka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20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Informacije o smeštajima u Madridu na sajtu Airbnb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Link: </a:t>
            </a:r>
            <a:r>
              <a:rPr lang="en-US" sz="16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https://www.kaggle.com/datasets/rusiano/madrid-airbnb-data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Autor: Murray Cox, Inside Airbnb Project</a:t>
            </a:r>
            <a:endParaRPr sz="1600">
              <a:solidFill>
                <a:schemeClr val="lt1"/>
              </a:solidFill>
            </a:endParaRPr>
          </a:p>
          <a:p>
            <a:pPr indent="-212090" lvl="0" marL="285750" rtl="0" algn="l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Poslednje ažuriranje: 13.04.2021.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9157" y="4747350"/>
            <a:ext cx="6753675" cy="9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Spisak svih datoteka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234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Dataset se sastoji iz 7 datoteka: </a:t>
            </a:r>
            <a:endParaRPr sz="1600">
              <a:solidFill>
                <a:schemeClr val="lt1"/>
              </a:solidFill>
            </a:endParaRPr>
          </a:p>
          <a:p>
            <a:pPr indent="-252253" lvl="1" marL="742950" rtl="0" algn="l">
              <a:spcBef>
                <a:spcPts val="97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calendar.csv</a:t>
            </a:r>
            <a:endParaRPr sz="1600">
              <a:solidFill>
                <a:schemeClr val="lt1"/>
              </a:solidFill>
            </a:endParaRPr>
          </a:p>
          <a:p>
            <a:pPr indent="-252253" lvl="1" marL="742950" rtl="0" algn="l">
              <a:spcBef>
                <a:spcPts val="97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listings.csv</a:t>
            </a:r>
            <a:endParaRPr sz="1600">
              <a:solidFill>
                <a:schemeClr val="lt1"/>
              </a:solidFill>
            </a:endParaRPr>
          </a:p>
          <a:p>
            <a:pPr indent="-252253" lvl="1" marL="742950" rtl="0" algn="l">
              <a:spcBef>
                <a:spcPts val="97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listings_detailed.csv</a:t>
            </a:r>
            <a:endParaRPr sz="1600">
              <a:solidFill>
                <a:schemeClr val="lt1"/>
              </a:solidFill>
            </a:endParaRPr>
          </a:p>
          <a:p>
            <a:pPr indent="-252253" lvl="1" marL="742950" rtl="0" algn="l">
              <a:spcBef>
                <a:spcPts val="97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neighbourhoods.csv</a:t>
            </a:r>
            <a:endParaRPr sz="1600">
              <a:solidFill>
                <a:schemeClr val="lt1"/>
              </a:solidFill>
            </a:endParaRPr>
          </a:p>
          <a:p>
            <a:pPr indent="-252253" lvl="1" marL="742950" rtl="0" algn="l">
              <a:spcBef>
                <a:spcPts val="97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neighbourhoods.geojson</a:t>
            </a:r>
            <a:endParaRPr sz="1600">
              <a:solidFill>
                <a:schemeClr val="lt1"/>
              </a:solidFill>
            </a:endParaRPr>
          </a:p>
          <a:p>
            <a:pPr indent="-252253" lvl="1" marL="742950" rtl="0" algn="l">
              <a:spcBef>
                <a:spcPts val="97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reviews.csv</a:t>
            </a:r>
            <a:endParaRPr sz="1600">
              <a:solidFill>
                <a:schemeClr val="lt1"/>
              </a:solidFill>
            </a:endParaRPr>
          </a:p>
          <a:p>
            <a:pPr indent="-252253" lvl="1" marL="742950" rtl="0" algn="l">
              <a:spcBef>
                <a:spcPts val="97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reviews_detailed.csv</a:t>
            </a:r>
            <a:endParaRPr sz="1600">
              <a:solidFill>
                <a:schemeClr val="lt1"/>
              </a:solidFill>
            </a:endParaRPr>
          </a:p>
          <a:p>
            <a:pPr indent="-150653" lvl="1" marL="742950" rtl="0" algn="l">
              <a:spcBef>
                <a:spcPts val="97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50653" lvl="1" marL="742950" rtl="0" algn="l">
              <a:spcBef>
                <a:spcPts val="97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50653" lvl="1" marL="742950" rtl="0" algn="l">
              <a:spcBef>
                <a:spcPts val="97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50653" lvl="1" marL="742950" rtl="0" algn="l">
              <a:spcBef>
                <a:spcPts val="97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6275" y="2286000"/>
            <a:ext cx="1860325" cy="18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900" y="4694775"/>
            <a:ext cx="29337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2e06cc042a2_0_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e06cc042a2_0_115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Opis i semantika skupova podataka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2e06cc042a2_0_1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e06cc042a2_0_1112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Datoteka calendar.csv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g2e06cc042a2_0_1112"/>
          <p:cNvSpPr txBox="1"/>
          <p:nvPr>
            <p:ph idx="1" type="body"/>
          </p:nvPr>
        </p:nvSpPr>
        <p:spPr>
          <a:xfrm>
            <a:off x="1295400" y="2556923"/>
            <a:ext cx="9601200" cy="40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6690" lvl="0" marL="28575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Za svaki smeštaj na određeni datum iz perioda 13.04.2021. - 17.04.2022. prikaz:</a:t>
            </a:r>
            <a:endParaRPr sz="1200">
              <a:solidFill>
                <a:schemeClr val="lt1"/>
              </a:solidFill>
            </a:endParaRPr>
          </a:p>
          <a:p>
            <a:pPr indent="-230505" lvl="1" marL="74295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dostupnosti smeštaja</a:t>
            </a:r>
            <a:endParaRPr sz="1200">
              <a:solidFill>
                <a:schemeClr val="lt1"/>
              </a:solidFill>
            </a:endParaRPr>
          </a:p>
          <a:p>
            <a:pPr indent="-230505" lvl="1" marL="74295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cene</a:t>
            </a:r>
            <a:endParaRPr sz="1200">
              <a:solidFill>
                <a:schemeClr val="lt1"/>
              </a:solidFill>
            </a:endParaRPr>
          </a:p>
          <a:p>
            <a:pPr indent="-230505" lvl="1" marL="74295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minimalnog broja noćenja</a:t>
            </a:r>
            <a:endParaRPr sz="1200">
              <a:solidFill>
                <a:schemeClr val="lt1"/>
              </a:solidFill>
            </a:endParaRPr>
          </a:p>
          <a:p>
            <a:pPr indent="-230505" lvl="1" marL="74295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maksimalnog broja noćenja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uzoraka - 7 161 256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Broj obeležja - 7</a:t>
            </a:r>
            <a:endParaRPr sz="1200">
              <a:solidFill>
                <a:schemeClr val="lt1"/>
              </a:solidFill>
            </a:endParaRPr>
          </a:p>
          <a:p>
            <a:pPr indent="-186690" lvl="0" marL="285750" rtl="0" algn="l">
              <a:lnSpc>
                <a:spcPct val="105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Obeležja i osnovna statistika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2" name="Google Shape;132;g2e06cc042a2_0_111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452" y="5250098"/>
            <a:ext cx="4991400" cy="13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e06cc042a2_0_1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3849" y="5250134"/>
            <a:ext cx="5006774" cy="13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e06cc042a2_0_1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60625" y="5250075"/>
            <a:ext cx="1668925" cy="13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2024-05-26T21:39:58Z</dcterms:created>
  <dc:creator>Korisnik</dc:creator>
</cp:coreProperties>
</file>